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9144000" cy="5143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34" roundtripDataSignature="AMtx7mhnzxCOhI2KvEVWa22Q2Vj+uLNs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2571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2571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4886325"/>
            <a:ext cx="3962400" cy="2571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 name="Google Shape;51;p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dd5664ab61_0_4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1dd5664ab61_0_46: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dcfd8f90cf_0_2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1dcfd8f90cf_0_22: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dcfd8f90cf_0_34: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1dcfd8f90cf_0_34: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dcfd8f90cf_0_51: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1dcfd8f90cf_0_51: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dd5664ab61_0_57: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1dd5664ab61_0_57: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06607e1e2_0_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2c06607e1e2_0_2: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06607e1e2_0_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c06607e1e2_0_9: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dd5664ab61_0_64: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1dd5664ab61_0_64: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06607e1e2_0_1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2c06607e1e2_0_16: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dd5664ab61_0_71: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1dd5664ab61_0_71: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dcd01bcbe4_0_56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g1dcd01bcbe4_0_568: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dd5664ab61_0_7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g1dd5664ab61_0_78: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dd5664ab61_0_8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1dd5664ab61_0_85: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dd5664ab61_0_93: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1dd5664ab61_0_93: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dd5664ab61_0_10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1dd5664ab61_0_102: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dd5664ab61_0_111: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1dd5664ab61_0_111: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dd5664ab61_0_11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1dd5664ab61_0_119: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dcd01bcbe4_0_27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1dcd01bcbe4_0_276: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6: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7: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7: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dcfd8f90cf_0_1: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g1dcfd8f90cf_0_1: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dd5664ab61_0_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g1dd5664ab61_0_0: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dd5664ab61_0_17: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1dd5664ab61_0_17: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dd5664ab61_0_7: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g1dd5664ab61_0_7: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dcfd8f90cf_0_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1dcfd8f90cf_0_9: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dd5664ab61_0_3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1dd5664ab61_0_30: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dd5664ab61_0_3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1dd5664ab61_0_39: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2" name="Shape 12"/>
        <p:cNvGrpSpPr/>
        <p:nvPr/>
      </p:nvGrpSpPr>
      <p:grpSpPr>
        <a:xfrm>
          <a:off x="0" y="0"/>
          <a:ext cx="0" cy="0"/>
          <a:chOff x="0" y="0"/>
          <a:chExt cx="0" cy="0"/>
        </a:xfrm>
      </p:grpSpPr>
      <p:sp>
        <p:nvSpPr>
          <p:cNvPr id="13" name="Google Shape;13;p9"/>
          <p:cNvSpPr txBox="1"/>
          <p:nvPr>
            <p:ph type="ctrTitle"/>
          </p:nvPr>
        </p:nvSpPr>
        <p:spPr>
          <a:xfrm>
            <a:off x="685800" y="1597821"/>
            <a:ext cx="7772400" cy="110251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9"/>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1pPr>
            <a:lvl2pPr lvl="1" marR="0" rtl="0" algn="ct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2pPr>
            <a:lvl3pPr lvl="2" marR="0" rtl="0" algn="ct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3pPr>
            <a:lvl4pPr lvl="3" marR="0" rtl="0" algn="ct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4pPr>
            <a:lvl5pPr lvl="4" marR="0" rtl="0" algn="ct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5pPr>
            <a:lvl6pPr lvl="5" marR="0" rtl="0" algn="ct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6pPr>
            <a:lvl7pPr lvl="6" marR="0" rtl="0" algn="ct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7pPr>
            <a:lvl8pPr lvl="7" marR="0" rtl="0" algn="ct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8pPr>
            <a:lvl9pPr lvl="8" marR="0" rtl="0" algn="ctr">
              <a:lnSpc>
                <a:spcPct val="100000"/>
              </a:lnSpc>
              <a:spcBef>
                <a:spcPts val="0"/>
              </a:spcBef>
              <a:spcAft>
                <a:spcPts val="0"/>
              </a:spcAft>
              <a:buClr>
                <a:srgbClr val="888888"/>
              </a:buClr>
              <a:buSzPts val="1800"/>
              <a:buFont typeface="Calibri"/>
              <a:buNone/>
              <a:defRPr b="0" i="0" sz="1800" u="none" cap="none" strike="noStrike">
                <a:solidFill>
                  <a:srgbClr val="888888"/>
                </a:solidFill>
                <a:latin typeface="Calibri"/>
                <a:ea typeface="Calibri"/>
                <a:cs typeface="Calibri"/>
                <a:sym typeface="Calibri"/>
              </a:defRPr>
            </a:lvl9pPr>
          </a:lstStyle>
          <a:p/>
        </p:txBody>
      </p:sp>
      <p:sp>
        <p:nvSpPr>
          <p:cNvPr id="15" name="Google Shape;15;p9"/>
          <p:cNvSpPr txBox="1"/>
          <p:nvPr>
            <p:ph idx="10" type="dt"/>
          </p:nvPr>
        </p:nvSpPr>
        <p:spPr>
          <a:xfrm>
            <a:off x="457200" y="4767264"/>
            <a:ext cx="2133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9"/>
          <p:cNvSpPr txBox="1"/>
          <p:nvPr>
            <p:ph idx="11" type="ftr"/>
          </p:nvPr>
        </p:nvSpPr>
        <p:spPr>
          <a:xfrm>
            <a:off x="3124200" y="4767264"/>
            <a:ext cx="2895600"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 name="Google Shape;17;p9"/>
          <p:cNvSpPr txBox="1"/>
          <p:nvPr>
            <p:ph idx="12" type="sldNum"/>
          </p:nvPr>
        </p:nvSpPr>
        <p:spPr>
          <a:xfrm>
            <a:off x="6553200" y="4767264"/>
            <a:ext cx="2133600"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 Black">
  <p:cSld name="Logo + Black">
    <p:bg>
      <p:bgPr>
        <a:solidFill>
          <a:schemeClr val="dk1"/>
        </a:solidFill>
      </p:bgPr>
    </p:bg>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0"/>
          <p:cNvSpPr txBox="1"/>
          <p:nvPr>
            <p:ph type="title"/>
          </p:nvPr>
        </p:nvSpPr>
        <p:spPr>
          <a:xfrm>
            <a:off x="1597025" y="42081"/>
            <a:ext cx="5949950" cy="136525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3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 name="Google Shape;21;p10"/>
          <p:cNvSpPr txBox="1"/>
          <p:nvPr>
            <p:ph idx="1" type="body"/>
          </p:nvPr>
        </p:nvSpPr>
        <p:spPr>
          <a:xfrm>
            <a:off x="956888" y="1375506"/>
            <a:ext cx="7230222" cy="2768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22" name="Google Shape;22;p10"/>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10"/>
          <p:cNvSpPr txBox="1"/>
          <p:nvPr>
            <p:ph idx="10" type="dt"/>
          </p:nvPr>
        </p:nvSpPr>
        <p:spPr>
          <a:xfrm>
            <a:off x="457200" y="4783455"/>
            <a:ext cx="2103120" cy="2769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 name="Google Shape;24;p10"/>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5" name="Shape 25"/>
        <p:cNvGrpSpPr/>
        <p:nvPr/>
      </p:nvGrpSpPr>
      <p:grpSpPr>
        <a:xfrm>
          <a:off x="0" y="0"/>
          <a:ext cx="0" cy="0"/>
          <a:chOff x="0" y="0"/>
          <a:chExt cx="0" cy="0"/>
        </a:xfrm>
      </p:grpSpPr>
      <p:sp>
        <p:nvSpPr>
          <p:cNvPr id="26" name="Google Shape;26;p12"/>
          <p:cNvSpPr/>
          <p:nvPr/>
        </p:nvSpPr>
        <p:spPr>
          <a:xfrm>
            <a:off x="1664207" y="460248"/>
            <a:ext cx="5580888" cy="438912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 name="Google Shape;27;p12"/>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 name="Google Shape;28;p12"/>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29" name="Google Shape;29;p12"/>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0" name="Google Shape;30;p12"/>
          <p:cNvSpPr txBox="1"/>
          <p:nvPr>
            <p:ph idx="10" type="dt"/>
          </p:nvPr>
        </p:nvSpPr>
        <p:spPr>
          <a:xfrm>
            <a:off x="457200" y="4783455"/>
            <a:ext cx="2103120" cy="2769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1" name="Google Shape;31;p12"/>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13"/>
          <p:cNvSpPr/>
          <p:nvPr/>
        </p:nvSpPr>
        <p:spPr>
          <a:xfrm>
            <a:off x="0" y="0"/>
            <a:ext cx="9144000" cy="5143500"/>
          </a:xfrm>
          <a:custGeom>
            <a:rect b="b" l="l" r="r" t="t"/>
            <a:pathLst>
              <a:path extrusionOk="0" h="5143500" w="9144000">
                <a:moveTo>
                  <a:pt x="0" y="0"/>
                </a:moveTo>
                <a:lnTo>
                  <a:pt x="9143999" y="0"/>
                </a:lnTo>
                <a:lnTo>
                  <a:pt x="9143999" y="5143499"/>
                </a:lnTo>
                <a:lnTo>
                  <a:pt x="0" y="514349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 name="Google Shape;34;p13"/>
          <p:cNvSpPr txBox="1"/>
          <p:nvPr>
            <p:ph type="title"/>
          </p:nvPr>
        </p:nvSpPr>
        <p:spPr>
          <a:xfrm>
            <a:off x="1597025" y="42081"/>
            <a:ext cx="5949950" cy="136525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3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13"/>
          <p:cNvSpPr txBox="1"/>
          <p:nvPr>
            <p:ph idx="1" type="body"/>
          </p:nvPr>
        </p:nvSpPr>
        <p:spPr>
          <a:xfrm>
            <a:off x="493475" y="1350312"/>
            <a:ext cx="3801745" cy="2911475"/>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36" name="Google Shape;36;p13"/>
          <p:cNvSpPr txBox="1"/>
          <p:nvPr>
            <p:ph idx="2" type="body"/>
          </p:nvPr>
        </p:nvSpPr>
        <p:spPr>
          <a:xfrm>
            <a:off x="4608274" y="1350312"/>
            <a:ext cx="4022725" cy="3330575"/>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37" name="Google Shape;37;p1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8" name="Google Shape;38;p13"/>
          <p:cNvSpPr txBox="1"/>
          <p:nvPr>
            <p:ph idx="10" type="dt"/>
          </p:nvPr>
        </p:nvSpPr>
        <p:spPr>
          <a:xfrm>
            <a:off x="457200" y="4783455"/>
            <a:ext cx="2103120" cy="2769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9" name="Google Shape;39;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0" name="Shape 40"/>
        <p:cNvGrpSpPr/>
        <p:nvPr/>
      </p:nvGrpSpPr>
      <p:grpSpPr>
        <a:xfrm>
          <a:off x="0" y="0"/>
          <a:ext cx="0" cy="0"/>
          <a:chOff x="0" y="0"/>
          <a:chExt cx="0" cy="0"/>
        </a:xfrm>
      </p:grpSpPr>
      <p:sp>
        <p:nvSpPr>
          <p:cNvPr id="41" name="Google Shape;41;p14"/>
          <p:cNvSpPr txBox="1"/>
          <p:nvPr>
            <p:ph type="title"/>
          </p:nvPr>
        </p:nvSpPr>
        <p:spPr>
          <a:xfrm>
            <a:off x="1597025" y="42081"/>
            <a:ext cx="5949950" cy="136525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1" i="0" sz="3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p1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3" name="Google Shape;43;p14"/>
          <p:cNvSpPr txBox="1"/>
          <p:nvPr>
            <p:ph idx="10" type="dt"/>
          </p:nvPr>
        </p:nvSpPr>
        <p:spPr>
          <a:xfrm>
            <a:off x="457200" y="4783455"/>
            <a:ext cx="2103120" cy="2769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 name="Google Shape;44;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5" name="Shape 45"/>
        <p:cNvGrpSpPr/>
        <p:nvPr/>
      </p:nvGrpSpPr>
      <p:grpSpPr>
        <a:xfrm>
          <a:off x="0" y="0"/>
          <a:ext cx="0" cy="0"/>
          <a:chOff x="0" y="0"/>
          <a:chExt cx="0" cy="0"/>
        </a:xfrm>
      </p:grpSpPr>
      <p:sp>
        <p:nvSpPr>
          <p:cNvPr id="46" name="Google Shape;46;p1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 name="Google Shape;47;p15"/>
          <p:cNvSpPr txBox="1"/>
          <p:nvPr>
            <p:ph idx="10" type="dt"/>
          </p:nvPr>
        </p:nvSpPr>
        <p:spPr>
          <a:xfrm>
            <a:off x="457200" y="4783455"/>
            <a:ext cx="2103120" cy="2769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8" name="Google Shape;48;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10"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pic>
        <p:nvPicPr>
          <p:cNvPr id="10" name="Google Shape;10;p8"/>
          <p:cNvPicPr preferRelativeResize="0"/>
          <p:nvPr/>
        </p:nvPicPr>
        <p:blipFill rotWithShape="1">
          <a:blip r:embed="rId1">
            <a:alphaModFix/>
          </a:blip>
          <a:srcRect b="0" l="0" r="0" t="0"/>
          <a:stretch/>
        </p:blipFill>
        <p:spPr>
          <a:xfrm>
            <a:off x="0" y="1"/>
            <a:ext cx="9144000" cy="5148263"/>
          </a:xfrm>
          <a:prstGeom prst="rect">
            <a:avLst/>
          </a:prstGeom>
          <a:noFill/>
          <a:ln>
            <a:noFill/>
          </a:ln>
        </p:spPr>
      </p:pic>
      <p:pic>
        <p:nvPicPr>
          <p:cNvPr id="11" name="Google Shape;11;p8"/>
          <p:cNvPicPr preferRelativeResize="0"/>
          <p:nvPr/>
        </p:nvPicPr>
        <p:blipFill rotWithShape="1">
          <a:blip r:embed="rId2">
            <a:alphaModFix/>
          </a:blip>
          <a:srcRect b="-62954" l="-10475" r="0" t="-31201"/>
          <a:stretch/>
        </p:blipFill>
        <p:spPr>
          <a:xfrm>
            <a:off x="8382000" y="209550"/>
            <a:ext cx="533399" cy="2285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3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reactnative.dev/docs/components-and-apis" TargetMode="External"/><Relationship Id="rId4" Type="http://schemas.openxmlformats.org/officeDocument/2006/relationships/hyperlink" Target="https://developer.mozilla.org/en-US/docs/Web/JavaScript/Reference/Global_Objects/Array" TargetMode="External"/><Relationship Id="rId5" Type="http://schemas.openxmlformats.org/officeDocument/2006/relationships/image" Target="../media/image17.png"/><Relationship Id="rId6"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3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id="53" name="Google Shape;53;p1"/>
          <p:cNvPicPr preferRelativeResize="0"/>
          <p:nvPr/>
        </p:nvPicPr>
        <p:blipFill rotWithShape="1">
          <a:blip r:embed="rId3">
            <a:alphaModFix/>
          </a:blip>
          <a:srcRect b="0" l="0" r="0" t="0"/>
          <a:stretch/>
        </p:blipFill>
        <p:spPr>
          <a:xfrm>
            <a:off x="-76200" y="-19887"/>
            <a:ext cx="9135541" cy="5138742"/>
          </a:xfrm>
          <a:prstGeom prst="rect">
            <a:avLst/>
          </a:prstGeom>
          <a:noFill/>
          <a:ln>
            <a:noFill/>
          </a:ln>
        </p:spPr>
      </p:pic>
      <p:pic>
        <p:nvPicPr>
          <p:cNvPr id="54" name="Google Shape;54;p1"/>
          <p:cNvPicPr preferRelativeResize="0"/>
          <p:nvPr/>
        </p:nvPicPr>
        <p:blipFill rotWithShape="1">
          <a:blip r:embed="rId4">
            <a:alphaModFix/>
          </a:blip>
          <a:srcRect b="0" l="0" r="0" t="0"/>
          <a:stretch/>
        </p:blipFill>
        <p:spPr>
          <a:xfrm>
            <a:off x="2969542" y="849040"/>
            <a:ext cx="3204916" cy="862123"/>
          </a:xfrm>
          <a:prstGeom prst="rect">
            <a:avLst/>
          </a:prstGeom>
          <a:noFill/>
          <a:ln>
            <a:noFill/>
          </a:ln>
        </p:spPr>
      </p:pic>
      <p:sp>
        <p:nvSpPr>
          <p:cNvPr id="55" name="Google Shape;55;p1"/>
          <p:cNvSpPr txBox="1"/>
          <p:nvPr/>
        </p:nvSpPr>
        <p:spPr>
          <a:xfrm>
            <a:off x="1424069" y="2479190"/>
            <a:ext cx="59760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Hybrid Mobile App Development</a:t>
            </a:r>
            <a:br>
              <a:rPr b="0" i="0" lang="en-US" sz="2000" u="none" cap="none" strike="noStrike">
                <a:solidFill>
                  <a:srgbClr val="91A3AD"/>
                </a:solidFill>
                <a:latin typeface="Arial"/>
                <a:ea typeface="Arial"/>
                <a:cs typeface="Arial"/>
                <a:sym typeface="Arial"/>
              </a:rPr>
            </a:br>
            <a:endParaRPr b="0" i="0" sz="2000" u="none" cap="none" strike="noStrike">
              <a:solidFill>
                <a:srgbClr val="91A3AD"/>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rgbClr val="ED145B"/>
                </a:solidFill>
                <a:latin typeface="Arial"/>
                <a:ea typeface="Arial"/>
                <a:cs typeface="Arial"/>
                <a:sym typeface="Arial"/>
              </a:rPr>
              <a:t>Dynamic Render, Image, ImageBackground, Components</a:t>
            </a:r>
            <a:endParaRPr b="0" i="0" sz="2000" u="none" cap="none" strike="noStrike">
              <a:solidFill>
                <a:srgbClr val="91A3AD"/>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1dd5664ab61_0_46"/>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31" name="Google Shape;131;g1dd5664ab61_0_46"/>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32" name="Google Shape;132;g1dd5664ab61_0_46"/>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Relembrando a dica</a:t>
            </a:r>
            <a:endParaRPr b="0" i="0" sz="3600" u="none" cap="none" strike="noStrike">
              <a:solidFill>
                <a:schemeClr val="dk1"/>
              </a:solidFill>
              <a:latin typeface="Calibri"/>
              <a:ea typeface="Calibri"/>
              <a:cs typeface="Calibri"/>
              <a:sym typeface="Calibri"/>
            </a:endParaRPr>
          </a:p>
        </p:txBody>
      </p:sp>
      <p:pic>
        <p:nvPicPr>
          <p:cNvPr id="133" name="Google Shape;133;g1dd5664ab61_0_46"/>
          <p:cNvPicPr preferRelativeResize="0"/>
          <p:nvPr/>
        </p:nvPicPr>
        <p:blipFill rotWithShape="1">
          <a:blip r:embed="rId5">
            <a:alphaModFix/>
          </a:blip>
          <a:srcRect b="0" l="0" r="0" t="0"/>
          <a:stretch/>
        </p:blipFill>
        <p:spPr>
          <a:xfrm>
            <a:off x="1083500" y="1251425"/>
            <a:ext cx="6977000" cy="3717576"/>
          </a:xfrm>
          <a:prstGeom prst="rect">
            <a:avLst/>
          </a:prstGeom>
          <a:noFill/>
          <a:ln>
            <a:noFill/>
          </a:ln>
        </p:spPr>
      </p:pic>
      <p:cxnSp>
        <p:nvCxnSpPr>
          <p:cNvPr id="134" name="Google Shape;134;g1dd5664ab61_0_46"/>
          <p:cNvCxnSpPr/>
          <p:nvPr/>
        </p:nvCxnSpPr>
        <p:spPr>
          <a:xfrm>
            <a:off x="7290850" y="1759850"/>
            <a:ext cx="553500" cy="0"/>
          </a:xfrm>
          <a:prstGeom prst="straightConnector1">
            <a:avLst/>
          </a:prstGeom>
          <a:noFill/>
          <a:ln cap="flat" cmpd="sng" w="28575">
            <a:solidFill>
              <a:srgbClr val="ED265B"/>
            </a:solidFill>
            <a:prstDash val="solid"/>
            <a:round/>
            <a:headEnd len="sm" w="sm" type="none"/>
            <a:tailEnd len="sm" w="sm" type="none"/>
          </a:ln>
        </p:spPr>
      </p:cxnSp>
      <p:cxnSp>
        <p:nvCxnSpPr>
          <p:cNvPr id="135" name="Google Shape;135;g1dd5664ab61_0_46"/>
          <p:cNvCxnSpPr/>
          <p:nvPr/>
        </p:nvCxnSpPr>
        <p:spPr>
          <a:xfrm flipH="1" rot="10800000">
            <a:off x="1181100" y="4366275"/>
            <a:ext cx="1266000" cy="2400"/>
          </a:xfrm>
          <a:prstGeom prst="straightConnector1">
            <a:avLst/>
          </a:prstGeom>
          <a:noFill/>
          <a:ln cap="flat" cmpd="sng" w="28575">
            <a:solidFill>
              <a:srgbClr val="ED265B"/>
            </a:solidFill>
            <a:prstDash val="solid"/>
            <a:round/>
            <a:headEnd len="sm" w="sm" type="none"/>
            <a:tailEnd len="sm" w="sm" type="none"/>
          </a:ln>
        </p:spPr>
      </p:cxnSp>
      <p:cxnSp>
        <p:nvCxnSpPr>
          <p:cNvPr id="136" name="Google Shape;136;g1dd5664ab61_0_46"/>
          <p:cNvCxnSpPr/>
          <p:nvPr/>
        </p:nvCxnSpPr>
        <p:spPr>
          <a:xfrm>
            <a:off x="7365000" y="2445225"/>
            <a:ext cx="553500" cy="0"/>
          </a:xfrm>
          <a:prstGeom prst="straightConnector1">
            <a:avLst/>
          </a:prstGeom>
          <a:noFill/>
          <a:ln cap="flat" cmpd="sng" w="28575">
            <a:solidFill>
              <a:srgbClr val="ED265B"/>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dcfd8f90cf_0_22"/>
          <p:cNvSpPr txBox="1"/>
          <p:nvPr/>
        </p:nvSpPr>
        <p:spPr>
          <a:xfrm>
            <a:off x="1897075" y="1317905"/>
            <a:ext cx="5976000" cy="261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Por que criar componentes personalizados em react?</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1 - Evita duplicidade de código</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2 - Organização e legibilidade</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3 - Permite testes unitários mais simples e eficientes</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4 - Facilita o fluxo de dados</a:t>
            </a:r>
            <a:endParaRPr b="0" i="0" sz="2000" u="none" cap="none" strike="noStrike">
              <a:solidFill>
                <a:srgbClr val="91A3AD"/>
              </a:solidFill>
              <a:latin typeface="Arial"/>
              <a:ea typeface="Arial"/>
              <a:cs typeface="Arial"/>
              <a:sym typeface="Arial"/>
            </a:endParaRPr>
          </a:p>
        </p:txBody>
      </p:sp>
      <p:pic>
        <p:nvPicPr>
          <p:cNvPr id="142" name="Google Shape;142;g1dcfd8f90cf_0_22"/>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43" name="Google Shape;143;g1dcfd8f90cf_0_22"/>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44" name="Google Shape;144;g1dcfd8f90cf_0_22"/>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Componentização</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1dcfd8f90cf_0_34"/>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50" name="Google Shape;150;g1dcfd8f90cf_0_34"/>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51" name="Google Shape;151;g1dcfd8f90cf_0_34"/>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React</a:t>
            </a:r>
            <a:endParaRPr b="0" i="0" sz="3600" u="none" cap="none" strike="noStrike">
              <a:solidFill>
                <a:schemeClr val="dk1"/>
              </a:solidFill>
              <a:latin typeface="Calibri"/>
              <a:ea typeface="Calibri"/>
              <a:cs typeface="Calibri"/>
              <a:sym typeface="Calibri"/>
            </a:endParaRPr>
          </a:p>
        </p:txBody>
      </p:sp>
      <p:pic>
        <p:nvPicPr>
          <p:cNvPr id="152" name="Google Shape;152;g1dcfd8f90cf_0_34"/>
          <p:cNvPicPr preferRelativeResize="0"/>
          <p:nvPr/>
        </p:nvPicPr>
        <p:blipFill rotWithShape="1">
          <a:blip r:embed="rId5">
            <a:alphaModFix/>
          </a:blip>
          <a:srcRect b="0" l="0" r="0" t="0"/>
          <a:stretch/>
        </p:blipFill>
        <p:spPr>
          <a:xfrm>
            <a:off x="1777004" y="44476"/>
            <a:ext cx="4964700" cy="50347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g1dcfd8f90cf_0_51"/>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58" name="Google Shape;158;g1dcfd8f90cf_0_51"/>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59" name="Google Shape;159;g1dcfd8f90cf_0_51"/>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React</a:t>
            </a:r>
            <a:endParaRPr b="0" i="0" sz="3600" u="none" cap="none" strike="noStrike">
              <a:solidFill>
                <a:schemeClr val="dk1"/>
              </a:solidFill>
              <a:latin typeface="Calibri"/>
              <a:ea typeface="Calibri"/>
              <a:cs typeface="Calibri"/>
              <a:sym typeface="Calibri"/>
            </a:endParaRPr>
          </a:p>
        </p:txBody>
      </p:sp>
      <p:pic>
        <p:nvPicPr>
          <p:cNvPr id="160" name="Google Shape;160;g1dcfd8f90cf_0_51"/>
          <p:cNvPicPr preferRelativeResize="0"/>
          <p:nvPr/>
        </p:nvPicPr>
        <p:blipFill rotWithShape="1">
          <a:blip r:embed="rId5">
            <a:alphaModFix/>
          </a:blip>
          <a:srcRect b="0" l="0" r="0" t="0"/>
          <a:stretch/>
        </p:blipFill>
        <p:spPr>
          <a:xfrm>
            <a:off x="593199" y="174500"/>
            <a:ext cx="7761610" cy="479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dd5664ab61_0_57"/>
          <p:cNvSpPr txBox="1"/>
          <p:nvPr/>
        </p:nvSpPr>
        <p:spPr>
          <a:xfrm>
            <a:off x="1897075" y="1317905"/>
            <a:ext cx="5976000" cy="3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E como sabemos se devemos criar um componente específico?</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1 - Reutilização: Se aquele pedaço de código é utilizado em muitos lugares, provavelmente deveria ser um componente</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2 - Responsabilidade única: Cada componente deve, idealmente ter uma responsabilidade</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3 - Tamanho: Se o seu componente pai está muito grande, talvez deva ser dividido em componentes menores</a:t>
            </a:r>
            <a:endParaRPr b="0" i="0" sz="2000" u="none" cap="none" strike="noStrike">
              <a:solidFill>
                <a:srgbClr val="91A3AD"/>
              </a:solidFill>
              <a:latin typeface="Arial"/>
              <a:ea typeface="Arial"/>
              <a:cs typeface="Arial"/>
              <a:sym typeface="Arial"/>
            </a:endParaRPr>
          </a:p>
        </p:txBody>
      </p:sp>
      <p:pic>
        <p:nvPicPr>
          <p:cNvPr id="166" name="Google Shape;166;g1dd5664ab61_0_57"/>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67" name="Google Shape;167;g1dd5664ab61_0_57"/>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68" name="Google Shape;168;g1dd5664ab61_0_57"/>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Componentização</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c06607e1e2_0_2"/>
          <p:cNvSpPr txBox="1"/>
          <p:nvPr/>
        </p:nvSpPr>
        <p:spPr>
          <a:xfrm>
            <a:off x="1897075" y="1317905"/>
            <a:ext cx="59760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en-US" sz="2200">
                <a:solidFill>
                  <a:srgbClr val="91A3AD"/>
                </a:solidFill>
              </a:rPr>
              <a:t>Componentes ‘locais’ vs ‘globais’</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lang="en-US" sz="2000">
                <a:solidFill>
                  <a:srgbClr val="91A3AD"/>
                </a:solidFill>
              </a:rPr>
              <a:t>A componentização pode ter o escopo do componente pai. Ou seja, é um componente apenas utilizado pelo componente pai.</a:t>
            </a:r>
            <a:endParaRPr sz="2000">
              <a:solidFill>
                <a:srgbClr val="91A3AD"/>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91A3AD"/>
              </a:solidFill>
            </a:endParaRPr>
          </a:p>
          <a:p>
            <a:pPr indent="0" lvl="0" marL="0" marR="0" rtl="0" algn="l">
              <a:lnSpc>
                <a:spcPct val="100000"/>
              </a:lnSpc>
              <a:spcBef>
                <a:spcPts val="0"/>
              </a:spcBef>
              <a:spcAft>
                <a:spcPts val="0"/>
              </a:spcAft>
              <a:buClr>
                <a:srgbClr val="000000"/>
              </a:buClr>
              <a:buSzPts val="2000"/>
              <a:buFont typeface="Arial"/>
              <a:buNone/>
            </a:pPr>
            <a:r>
              <a:rPr lang="en-US" sz="2000">
                <a:solidFill>
                  <a:srgbClr val="91A3AD"/>
                </a:solidFill>
              </a:rPr>
              <a:t>Não há problema nisso, pois não ganhamos apenas na reutilização, mas a organização do código também</a:t>
            </a:r>
            <a:endParaRPr sz="2000">
              <a:solidFill>
                <a:srgbClr val="91A3AD"/>
              </a:solidFill>
            </a:endParaRPr>
          </a:p>
        </p:txBody>
      </p:sp>
      <p:pic>
        <p:nvPicPr>
          <p:cNvPr id="174" name="Google Shape;174;g2c06607e1e2_0_2"/>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75" name="Google Shape;175;g2c06607e1e2_0_2"/>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76" name="Google Shape;176;g2c06607e1e2_0_2"/>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Componentização</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c06607e1e2_0_9"/>
          <p:cNvSpPr txBox="1"/>
          <p:nvPr/>
        </p:nvSpPr>
        <p:spPr>
          <a:xfrm>
            <a:off x="1897075" y="1317905"/>
            <a:ext cx="59760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lang="en-US" sz="2200">
                <a:solidFill>
                  <a:srgbClr val="91A3AD"/>
                </a:solidFill>
              </a:rPr>
              <a:t>Componentes ‘locais’ vs ‘globais’</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lang="en-US" sz="2000">
                <a:solidFill>
                  <a:srgbClr val="91A3AD"/>
                </a:solidFill>
              </a:rPr>
              <a:t>Nesses casos, é comum o componente filho ficar dentro da pasta do componente pai</a:t>
            </a:r>
            <a:endParaRPr sz="2000">
              <a:solidFill>
                <a:srgbClr val="91A3AD"/>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91A3AD"/>
              </a:solidFill>
            </a:endParaRPr>
          </a:p>
          <a:p>
            <a:pPr indent="0" lvl="0" marL="0" marR="0" rtl="0" algn="l">
              <a:lnSpc>
                <a:spcPct val="100000"/>
              </a:lnSpc>
              <a:spcBef>
                <a:spcPts val="0"/>
              </a:spcBef>
              <a:spcAft>
                <a:spcPts val="0"/>
              </a:spcAft>
              <a:buClr>
                <a:srgbClr val="000000"/>
              </a:buClr>
              <a:buSzPts val="2000"/>
              <a:buFont typeface="Arial"/>
              <a:buNone/>
            </a:pPr>
            <a:r>
              <a:rPr lang="en-US" sz="2000">
                <a:solidFill>
                  <a:srgbClr val="91A3AD"/>
                </a:solidFill>
              </a:rPr>
              <a:t>Em caso de componentes amplamente utilizados, é indicado ter uma pasta para componentes no projeto</a:t>
            </a:r>
            <a:endParaRPr sz="2000">
              <a:solidFill>
                <a:srgbClr val="91A3AD"/>
              </a:solidFill>
            </a:endParaRPr>
          </a:p>
        </p:txBody>
      </p:sp>
      <p:pic>
        <p:nvPicPr>
          <p:cNvPr id="182" name="Google Shape;182;g2c06607e1e2_0_9"/>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83" name="Google Shape;183;g2c06607e1e2_0_9"/>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84" name="Google Shape;184;g2c06607e1e2_0_9"/>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Componentização</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1dd5664ab61_0_64"/>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90" name="Google Shape;190;g1dd5664ab61_0_64"/>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91" name="Google Shape;191;g1dd5664ab61_0_64"/>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Instanciação Dinâmica</a:t>
            </a:r>
            <a:endParaRPr b="0" i="0" sz="3600" u="none" cap="none" strike="noStrike">
              <a:solidFill>
                <a:schemeClr val="dk1"/>
              </a:solidFill>
              <a:latin typeface="Calibri"/>
              <a:ea typeface="Calibri"/>
              <a:cs typeface="Calibri"/>
              <a:sym typeface="Calibri"/>
            </a:endParaRPr>
          </a:p>
        </p:txBody>
      </p:sp>
      <p:pic>
        <p:nvPicPr>
          <p:cNvPr id="192" name="Google Shape;192;g1dd5664ab61_0_64"/>
          <p:cNvPicPr preferRelativeResize="0"/>
          <p:nvPr/>
        </p:nvPicPr>
        <p:blipFill>
          <a:blip r:embed="rId5">
            <a:alphaModFix/>
          </a:blip>
          <a:stretch>
            <a:fillRect/>
          </a:stretch>
        </p:blipFill>
        <p:spPr>
          <a:xfrm>
            <a:off x="1666958" y="1216753"/>
            <a:ext cx="5628375" cy="3752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c06607e1e2_0_16"/>
          <p:cNvSpPr txBox="1"/>
          <p:nvPr/>
        </p:nvSpPr>
        <p:spPr>
          <a:xfrm>
            <a:off x="1897075" y="1317905"/>
            <a:ext cx="5976000" cy="292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Como criar componentes de maneira dinâmica?</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É muito comum termos um desafio em que não temos um número específico de componentes. Principalmente quando lidamos com dados que não sabemos no início da aplicação, ou quando temos uma configuração que queremos poder mudar facilmente</a:t>
            </a:r>
            <a:endParaRPr b="0" i="0" sz="2000" u="none" cap="none" strike="noStrike">
              <a:solidFill>
                <a:srgbClr val="91A3AD"/>
              </a:solidFill>
              <a:latin typeface="Arial"/>
              <a:ea typeface="Arial"/>
              <a:cs typeface="Arial"/>
              <a:sym typeface="Arial"/>
            </a:endParaRPr>
          </a:p>
        </p:txBody>
      </p:sp>
      <p:pic>
        <p:nvPicPr>
          <p:cNvPr id="198" name="Google Shape;198;g2c06607e1e2_0_16"/>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99" name="Google Shape;199;g2c06607e1e2_0_16"/>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200" name="Google Shape;200;g2c06607e1e2_0_16"/>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Instanciação Dinâmica</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dd5664ab61_0_71"/>
          <p:cNvSpPr txBox="1"/>
          <p:nvPr/>
        </p:nvSpPr>
        <p:spPr>
          <a:xfrm>
            <a:off x="1897075" y="1317905"/>
            <a:ext cx="5976000" cy="261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Como criar componentes de maneira dinâmica?</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Ex: Lista de favoritos, gerando um card para cada produto favorito</a:t>
            </a:r>
            <a:br>
              <a:rPr b="0" i="0" lang="en-US" sz="2000" u="none" cap="none" strike="noStrike">
                <a:solidFill>
                  <a:srgbClr val="91A3AD"/>
                </a:solidFill>
                <a:latin typeface="Arial"/>
                <a:ea typeface="Arial"/>
                <a:cs typeface="Arial"/>
                <a:sym typeface="Arial"/>
              </a:rPr>
            </a:br>
            <a:br>
              <a:rPr b="0" i="0" lang="en-US" sz="2000" u="none" cap="none" strike="noStrike">
                <a:solidFill>
                  <a:srgbClr val="91A3AD"/>
                </a:solidFill>
                <a:latin typeface="Arial"/>
                <a:ea typeface="Arial"/>
                <a:cs typeface="Arial"/>
                <a:sym typeface="Arial"/>
              </a:rPr>
            </a:br>
            <a:r>
              <a:rPr b="0" i="0" lang="en-US" sz="2000" u="none" cap="none" strike="noStrike">
                <a:solidFill>
                  <a:srgbClr val="91A3AD"/>
                </a:solidFill>
                <a:latin typeface="Arial"/>
                <a:ea typeface="Arial"/>
                <a:cs typeface="Arial"/>
                <a:sym typeface="Arial"/>
              </a:rPr>
              <a:t>Ex2: Um jogo de xadrez, que cada espaço é um botão (não queremos declarar 64x uma casa)</a:t>
            </a:r>
            <a:endParaRPr b="0" i="0" sz="2000" u="none" cap="none" strike="noStrike">
              <a:solidFill>
                <a:srgbClr val="91A3AD"/>
              </a:solidFill>
              <a:latin typeface="Arial"/>
              <a:ea typeface="Arial"/>
              <a:cs typeface="Arial"/>
              <a:sym typeface="Arial"/>
            </a:endParaRPr>
          </a:p>
        </p:txBody>
      </p:sp>
      <p:pic>
        <p:nvPicPr>
          <p:cNvPr id="206" name="Google Shape;206;g1dd5664ab61_0_71"/>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207" name="Google Shape;207;g1dd5664ab61_0_71"/>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208" name="Google Shape;208;g1dd5664ab61_0_71"/>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Instanciação Dinâmica</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1dcd01bcbe4_0_568"/>
          <p:cNvSpPr txBox="1"/>
          <p:nvPr/>
        </p:nvSpPr>
        <p:spPr>
          <a:xfrm>
            <a:off x="1897075" y="1522005"/>
            <a:ext cx="5976000" cy="166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Como usamo image no react-native?</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É a instanciação de uma imagem como um componente. A fonte da imagem pode ser uma url ou um arquivo que esteja no seu projeto</a:t>
            </a:r>
            <a:endParaRPr b="0" i="0" sz="2000" u="none" cap="none" strike="noStrike">
              <a:solidFill>
                <a:srgbClr val="91A3AD"/>
              </a:solidFill>
              <a:latin typeface="Arial"/>
              <a:ea typeface="Arial"/>
              <a:cs typeface="Arial"/>
              <a:sym typeface="Arial"/>
            </a:endParaRPr>
          </a:p>
        </p:txBody>
      </p:sp>
      <p:pic>
        <p:nvPicPr>
          <p:cNvPr id="61" name="Google Shape;61;g1dcd01bcbe4_0_568"/>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62" name="Google Shape;62;g1dcd01bcbe4_0_568"/>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63" name="Google Shape;63;g1dcd01bcbe4_0_568"/>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Image</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dd5664ab61_0_78"/>
          <p:cNvSpPr txBox="1"/>
          <p:nvPr/>
        </p:nvSpPr>
        <p:spPr>
          <a:xfrm>
            <a:off x="1897075" y="1317905"/>
            <a:ext cx="5976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Solução: O React aceita um array de componentes no JSX</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Podemos gerar um array que será mapeado para componentes, ou então criar um array vazio que é populado com componentes conforme o necessário</a:t>
            </a:r>
            <a:endParaRPr b="0" i="0" sz="2000" u="none" cap="none" strike="noStrike">
              <a:solidFill>
                <a:srgbClr val="91A3AD"/>
              </a:solidFill>
              <a:latin typeface="Arial"/>
              <a:ea typeface="Arial"/>
              <a:cs typeface="Arial"/>
              <a:sym typeface="Arial"/>
            </a:endParaRPr>
          </a:p>
        </p:txBody>
      </p:sp>
      <p:pic>
        <p:nvPicPr>
          <p:cNvPr id="214" name="Google Shape;214;g1dd5664ab61_0_78"/>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215" name="Google Shape;215;g1dd5664ab61_0_78"/>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216" name="Google Shape;216;g1dd5664ab61_0_78"/>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Instanciação Dinâmica</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dd5664ab61_0_85"/>
          <p:cNvSpPr txBox="1"/>
          <p:nvPr/>
        </p:nvSpPr>
        <p:spPr>
          <a:xfrm>
            <a:off x="1897075" y="1317905"/>
            <a:ext cx="5976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Funções importantes:</a:t>
            </a:r>
            <a:endParaRPr b="0" i="0" sz="2000" u="none" cap="none" strike="noStrike">
              <a:solidFill>
                <a:srgbClr val="91A3AD"/>
              </a:solidFill>
              <a:latin typeface="Arial"/>
              <a:ea typeface="Arial"/>
              <a:cs typeface="Arial"/>
              <a:sym typeface="Arial"/>
            </a:endParaRPr>
          </a:p>
        </p:txBody>
      </p:sp>
      <p:pic>
        <p:nvPicPr>
          <p:cNvPr id="222" name="Google Shape;222;g1dd5664ab61_0_85"/>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223" name="Google Shape;223;g1dd5664ab61_0_85"/>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224" name="Google Shape;224;g1dd5664ab61_0_85"/>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Relembrando Arrays</a:t>
            </a:r>
            <a:endParaRPr b="0" i="0" sz="3600" u="none" cap="none" strike="noStrike">
              <a:solidFill>
                <a:schemeClr val="dk1"/>
              </a:solidFill>
              <a:latin typeface="Calibri"/>
              <a:ea typeface="Calibri"/>
              <a:cs typeface="Calibri"/>
              <a:sym typeface="Calibri"/>
            </a:endParaRPr>
          </a:p>
        </p:txBody>
      </p:sp>
      <p:pic>
        <p:nvPicPr>
          <p:cNvPr id="225" name="Google Shape;225;g1dd5664ab61_0_85"/>
          <p:cNvPicPr preferRelativeResize="0"/>
          <p:nvPr/>
        </p:nvPicPr>
        <p:blipFill rotWithShape="1">
          <a:blip r:embed="rId5">
            <a:alphaModFix/>
          </a:blip>
          <a:srcRect b="0" l="0" r="0" t="0"/>
          <a:stretch/>
        </p:blipFill>
        <p:spPr>
          <a:xfrm>
            <a:off x="171375" y="1980500"/>
            <a:ext cx="8653750" cy="246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dd5664ab61_0_93"/>
          <p:cNvSpPr txBox="1"/>
          <p:nvPr/>
        </p:nvSpPr>
        <p:spPr>
          <a:xfrm>
            <a:off x="1897075" y="1317905"/>
            <a:ext cx="5976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Funções importantes:</a:t>
            </a:r>
            <a:endParaRPr b="0" i="0" sz="2000" u="none" cap="none" strike="noStrike">
              <a:solidFill>
                <a:srgbClr val="91A3AD"/>
              </a:solidFill>
              <a:latin typeface="Arial"/>
              <a:ea typeface="Arial"/>
              <a:cs typeface="Arial"/>
              <a:sym typeface="Arial"/>
            </a:endParaRPr>
          </a:p>
        </p:txBody>
      </p:sp>
      <p:pic>
        <p:nvPicPr>
          <p:cNvPr id="231" name="Google Shape;231;g1dd5664ab61_0_93"/>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232" name="Google Shape;232;g1dd5664ab61_0_93"/>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233" name="Google Shape;233;g1dd5664ab61_0_93"/>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Relembrando Arrays</a:t>
            </a:r>
            <a:endParaRPr b="0" i="0" sz="3600" u="none" cap="none" strike="noStrike">
              <a:solidFill>
                <a:schemeClr val="dk1"/>
              </a:solidFill>
              <a:latin typeface="Calibri"/>
              <a:ea typeface="Calibri"/>
              <a:cs typeface="Calibri"/>
              <a:sym typeface="Calibri"/>
            </a:endParaRPr>
          </a:p>
        </p:txBody>
      </p:sp>
      <p:pic>
        <p:nvPicPr>
          <p:cNvPr id="234" name="Google Shape;234;g1dd5664ab61_0_93"/>
          <p:cNvPicPr preferRelativeResize="0"/>
          <p:nvPr/>
        </p:nvPicPr>
        <p:blipFill rotWithShape="1">
          <a:blip r:embed="rId5">
            <a:alphaModFix/>
          </a:blip>
          <a:srcRect b="0" l="0" r="0" t="0"/>
          <a:stretch/>
        </p:blipFill>
        <p:spPr>
          <a:xfrm>
            <a:off x="1178174" y="1980500"/>
            <a:ext cx="6402499" cy="2534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dd5664ab61_0_102"/>
          <p:cNvSpPr txBox="1"/>
          <p:nvPr/>
        </p:nvSpPr>
        <p:spPr>
          <a:xfrm>
            <a:off x="1897075" y="1317905"/>
            <a:ext cx="5976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Funções importantes:</a:t>
            </a:r>
            <a:endParaRPr b="0" i="0" sz="2000" u="none" cap="none" strike="noStrike">
              <a:solidFill>
                <a:srgbClr val="91A3AD"/>
              </a:solidFill>
              <a:latin typeface="Arial"/>
              <a:ea typeface="Arial"/>
              <a:cs typeface="Arial"/>
              <a:sym typeface="Arial"/>
            </a:endParaRPr>
          </a:p>
        </p:txBody>
      </p:sp>
      <p:pic>
        <p:nvPicPr>
          <p:cNvPr id="240" name="Google Shape;240;g1dd5664ab61_0_102"/>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241" name="Google Shape;241;g1dd5664ab61_0_102"/>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242" name="Google Shape;242;g1dd5664ab61_0_102"/>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Relembrando Arrays</a:t>
            </a:r>
            <a:endParaRPr b="0" i="0" sz="3600" u="none" cap="none" strike="noStrike">
              <a:solidFill>
                <a:schemeClr val="dk1"/>
              </a:solidFill>
              <a:latin typeface="Calibri"/>
              <a:ea typeface="Calibri"/>
              <a:cs typeface="Calibri"/>
              <a:sym typeface="Calibri"/>
            </a:endParaRPr>
          </a:p>
        </p:txBody>
      </p:sp>
      <p:pic>
        <p:nvPicPr>
          <p:cNvPr id="243" name="Google Shape;243;g1dd5664ab61_0_102"/>
          <p:cNvPicPr preferRelativeResize="0"/>
          <p:nvPr/>
        </p:nvPicPr>
        <p:blipFill rotWithShape="1">
          <a:blip r:embed="rId5">
            <a:alphaModFix/>
          </a:blip>
          <a:srcRect b="0" l="0" r="0" t="0"/>
          <a:stretch/>
        </p:blipFill>
        <p:spPr>
          <a:xfrm>
            <a:off x="1785000" y="1980500"/>
            <a:ext cx="5188851" cy="2397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dd5664ab61_0_111"/>
          <p:cNvSpPr txBox="1"/>
          <p:nvPr/>
        </p:nvSpPr>
        <p:spPr>
          <a:xfrm>
            <a:off x="1897075" y="1317905"/>
            <a:ext cx="59760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Queremos transformar um array de valores, em um array de componentes</a:t>
            </a:r>
            <a:endParaRPr b="0" i="0" sz="2000" u="none" cap="none" strike="noStrike">
              <a:solidFill>
                <a:srgbClr val="91A3AD"/>
              </a:solidFill>
              <a:latin typeface="Arial"/>
              <a:ea typeface="Arial"/>
              <a:cs typeface="Arial"/>
              <a:sym typeface="Arial"/>
            </a:endParaRPr>
          </a:p>
        </p:txBody>
      </p:sp>
      <p:pic>
        <p:nvPicPr>
          <p:cNvPr id="249" name="Google Shape;249;g1dd5664ab61_0_111"/>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250" name="Google Shape;250;g1dd5664ab61_0_111"/>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251" name="Google Shape;251;g1dd5664ab61_0_111"/>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Instanciação Dinâmica</a:t>
            </a:r>
            <a:endParaRPr b="0" i="0" sz="3600" u="none" cap="none" strike="noStrike">
              <a:solidFill>
                <a:schemeClr val="dk1"/>
              </a:solidFill>
              <a:latin typeface="Calibri"/>
              <a:ea typeface="Calibri"/>
              <a:cs typeface="Calibri"/>
              <a:sym typeface="Calibri"/>
            </a:endParaRPr>
          </a:p>
        </p:txBody>
      </p:sp>
      <p:pic>
        <p:nvPicPr>
          <p:cNvPr id="252" name="Google Shape;252;g1dd5664ab61_0_111"/>
          <p:cNvPicPr preferRelativeResize="0"/>
          <p:nvPr/>
        </p:nvPicPr>
        <p:blipFill rotWithShape="1">
          <a:blip r:embed="rId5">
            <a:alphaModFix/>
          </a:blip>
          <a:srcRect b="0" l="0" r="0" t="0"/>
          <a:stretch/>
        </p:blipFill>
        <p:spPr>
          <a:xfrm>
            <a:off x="1566900" y="2319200"/>
            <a:ext cx="5625047" cy="2266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dd5664ab61_0_119"/>
          <p:cNvSpPr txBox="1"/>
          <p:nvPr/>
        </p:nvSpPr>
        <p:spPr>
          <a:xfrm>
            <a:off x="1897075" y="1317905"/>
            <a:ext cx="5976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Qual método de Array usaremos?</a:t>
            </a:r>
            <a:endParaRPr b="0" i="0" sz="2000" u="none" cap="none" strike="noStrike">
              <a:solidFill>
                <a:srgbClr val="91A3AD"/>
              </a:solidFill>
              <a:latin typeface="Arial"/>
              <a:ea typeface="Arial"/>
              <a:cs typeface="Arial"/>
              <a:sym typeface="Arial"/>
            </a:endParaRPr>
          </a:p>
        </p:txBody>
      </p:sp>
      <p:pic>
        <p:nvPicPr>
          <p:cNvPr id="258" name="Google Shape;258;g1dd5664ab61_0_119"/>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259" name="Google Shape;259;g1dd5664ab61_0_119"/>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260" name="Google Shape;260;g1dd5664ab61_0_119"/>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Instanciação Dinâmica</a:t>
            </a:r>
            <a:endParaRPr b="0" i="0" sz="3600" u="none" cap="none" strike="noStrike">
              <a:solidFill>
                <a:schemeClr val="dk1"/>
              </a:solidFill>
              <a:latin typeface="Calibri"/>
              <a:ea typeface="Calibri"/>
              <a:cs typeface="Calibri"/>
              <a:sym typeface="Calibri"/>
            </a:endParaRPr>
          </a:p>
        </p:txBody>
      </p:sp>
      <p:pic>
        <p:nvPicPr>
          <p:cNvPr id="261" name="Google Shape;261;g1dd5664ab61_0_119"/>
          <p:cNvPicPr preferRelativeResize="0"/>
          <p:nvPr/>
        </p:nvPicPr>
        <p:blipFill rotWithShape="1">
          <a:blip r:embed="rId5">
            <a:alphaModFix/>
          </a:blip>
          <a:srcRect b="0" l="0" r="0" t="0"/>
          <a:stretch/>
        </p:blipFill>
        <p:spPr>
          <a:xfrm>
            <a:off x="933575" y="2183275"/>
            <a:ext cx="7276850" cy="1884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dcd01bcbe4_0_276"/>
          <p:cNvSpPr txBox="1"/>
          <p:nvPr/>
        </p:nvSpPr>
        <p:spPr>
          <a:xfrm>
            <a:off x="1639925" y="1401300"/>
            <a:ext cx="6434700" cy="252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br>
              <a:rPr b="1" i="0" lang="en-US" sz="2000" u="none" cap="none" strike="noStrike">
                <a:solidFill>
                  <a:srgbClr val="91A3AD"/>
                </a:solidFill>
                <a:latin typeface="Arial"/>
                <a:ea typeface="Arial"/>
                <a:cs typeface="Arial"/>
                <a:sym typeface="Arial"/>
              </a:rPr>
            </a:br>
            <a:br>
              <a:rPr b="1" i="0" lang="en-US" sz="2000" u="none" cap="none" strike="noStrike">
                <a:solidFill>
                  <a:srgbClr val="91A3AD"/>
                </a:solidFill>
                <a:latin typeface="Arial"/>
                <a:ea typeface="Arial"/>
                <a:cs typeface="Arial"/>
                <a:sym typeface="Arial"/>
              </a:rPr>
            </a:br>
            <a:r>
              <a:rPr b="1" i="0" lang="en-US" sz="2000" u="sng" cap="none" strike="noStrike">
                <a:solidFill>
                  <a:srgbClr val="91A3AD"/>
                </a:solidFill>
                <a:latin typeface="Arial"/>
                <a:ea typeface="Arial"/>
                <a:cs typeface="Arial"/>
                <a:sym typeface="Arial"/>
                <a:hlinkClick r:id="rId3">
                  <a:extLst>
                    <a:ext uri="{A12FA001-AC4F-418D-AE19-62706E023703}">
                      <ahyp:hlinkClr val="tx"/>
                    </a:ext>
                  </a:extLst>
                </a:hlinkClick>
              </a:rPr>
              <a:t>https://reactnative.dev/docs/components-and-apis</a:t>
            </a:r>
            <a:br>
              <a:rPr b="1" i="0" lang="en-US" sz="2000" u="none" cap="none" strike="noStrike">
                <a:solidFill>
                  <a:srgbClr val="91A3AD"/>
                </a:solidFill>
                <a:latin typeface="Arial"/>
                <a:ea typeface="Arial"/>
                <a:cs typeface="Arial"/>
                <a:sym typeface="Arial"/>
              </a:rPr>
            </a:br>
            <a:br>
              <a:rPr b="1" i="0" lang="en-US" sz="2000" u="none" cap="none" strike="noStrike">
                <a:solidFill>
                  <a:srgbClr val="91A3AD"/>
                </a:solidFill>
                <a:latin typeface="Arial"/>
                <a:ea typeface="Arial"/>
                <a:cs typeface="Arial"/>
                <a:sym typeface="Arial"/>
              </a:rPr>
            </a:br>
            <a:r>
              <a:rPr b="1" i="0" lang="en-US" sz="2000" u="sng" cap="none" strike="noStrike">
                <a:solidFill>
                  <a:srgbClr val="91A3AD"/>
                </a:solidFill>
                <a:latin typeface="Arial"/>
                <a:ea typeface="Arial"/>
                <a:cs typeface="Arial"/>
                <a:sym typeface="Arial"/>
                <a:hlinkClick r:id="rId4">
                  <a:extLst>
                    <a:ext uri="{A12FA001-AC4F-418D-AE19-62706E023703}">
                      <ahyp:hlinkClr val="tx"/>
                    </a:ext>
                  </a:extLst>
                </a:hlinkClick>
              </a:rPr>
              <a:t>https://developer.mozilla.org/en-US/docs/Web/JavaScript/Reference/Global_Objects/Array</a:t>
            </a:r>
            <a:br>
              <a:rPr b="1" i="0" lang="en-US" sz="2000" u="none" cap="none" strike="noStrike">
                <a:solidFill>
                  <a:srgbClr val="91A3AD"/>
                </a:solidFill>
                <a:latin typeface="Arial"/>
                <a:ea typeface="Arial"/>
                <a:cs typeface="Arial"/>
                <a:sym typeface="Arial"/>
              </a:rPr>
            </a:br>
            <a:br>
              <a:rPr b="1" i="0" lang="en-US" sz="2000" u="none" cap="none" strike="noStrike">
                <a:solidFill>
                  <a:srgbClr val="91A3AD"/>
                </a:solidFill>
                <a:latin typeface="Arial"/>
                <a:ea typeface="Arial"/>
                <a:cs typeface="Arial"/>
                <a:sym typeface="Arial"/>
              </a:rPr>
            </a:br>
            <a:endParaRPr b="1" i="0" sz="1800" u="none" cap="none" strike="noStrike">
              <a:solidFill>
                <a:srgbClr val="91A3AD"/>
              </a:solidFill>
              <a:latin typeface="Arial"/>
              <a:ea typeface="Arial"/>
              <a:cs typeface="Arial"/>
              <a:sym typeface="Arial"/>
            </a:endParaRPr>
          </a:p>
        </p:txBody>
      </p:sp>
      <p:pic>
        <p:nvPicPr>
          <p:cNvPr id="267" name="Google Shape;267;g1dcd01bcbe4_0_276"/>
          <p:cNvPicPr preferRelativeResize="0"/>
          <p:nvPr/>
        </p:nvPicPr>
        <p:blipFill rotWithShape="1">
          <a:blip r:embed="rId5">
            <a:alphaModFix/>
          </a:blip>
          <a:srcRect b="0" l="0" r="0" t="0"/>
          <a:stretch/>
        </p:blipFill>
        <p:spPr>
          <a:xfrm>
            <a:off x="263471" y="174490"/>
            <a:ext cx="2044892" cy="2397260"/>
          </a:xfrm>
          <a:prstGeom prst="rect">
            <a:avLst/>
          </a:prstGeom>
          <a:noFill/>
          <a:ln>
            <a:noFill/>
          </a:ln>
        </p:spPr>
      </p:pic>
      <p:pic>
        <p:nvPicPr>
          <p:cNvPr id="268" name="Google Shape;268;g1dcd01bcbe4_0_276"/>
          <p:cNvPicPr preferRelativeResize="0"/>
          <p:nvPr/>
        </p:nvPicPr>
        <p:blipFill rotWithShape="1">
          <a:blip r:embed="rId6">
            <a:alphaModFix/>
          </a:blip>
          <a:srcRect b="0" l="0" r="0" t="0"/>
          <a:stretch/>
        </p:blipFill>
        <p:spPr>
          <a:xfrm>
            <a:off x="6861784" y="2571750"/>
            <a:ext cx="2018746" cy="2397260"/>
          </a:xfrm>
          <a:prstGeom prst="rect">
            <a:avLst/>
          </a:prstGeom>
          <a:noFill/>
          <a:ln>
            <a:noFill/>
          </a:ln>
        </p:spPr>
      </p:pic>
      <p:sp>
        <p:nvSpPr>
          <p:cNvPr id="269" name="Google Shape;269;g1dcd01bcbe4_0_276"/>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Links</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6"/>
          <p:cNvSpPr txBox="1"/>
          <p:nvPr/>
        </p:nvSpPr>
        <p:spPr>
          <a:xfrm>
            <a:off x="1701600" y="623653"/>
            <a:ext cx="6292500" cy="63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497"/>
              <a:buFont typeface="Arial"/>
              <a:buNone/>
            </a:pPr>
            <a:r>
              <a:rPr b="0" i="0" lang="en-US" sz="3497" u="none" cap="none" strike="noStrike">
                <a:solidFill>
                  <a:srgbClr val="91A3AD"/>
                </a:solidFill>
                <a:latin typeface="Arial"/>
                <a:ea typeface="Arial"/>
                <a:cs typeface="Arial"/>
                <a:sym typeface="Arial"/>
              </a:rPr>
              <a:t>Dúvidas, anseios, desabafos?</a:t>
            </a:r>
            <a:endParaRPr b="0" i="0" sz="1400" u="none" cap="none" strike="noStrike">
              <a:solidFill>
                <a:srgbClr val="000000"/>
              </a:solidFill>
              <a:latin typeface="Arial"/>
              <a:ea typeface="Arial"/>
              <a:cs typeface="Arial"/>
              <a:sym typeface="Arial"/>
            </a:endParaRPr>
          </a:p>
        </p:txBody>
      </p:sp>
      <p:pic>
        <p:nvPicPr>
          <p:cNvPr id="275" name="Google Shape;275;p6"/>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276" name="Google Shape;276;p6"/>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pic>
        <p:nvPicPr>
          <p:cNvPr id="277" name="Google Shape;277;p6"/>
          <p:cNvPicPr preferRelativeResize="0"/>
          <p:nvPr/>
        </p:nvPicPr>
        <p:blipFill rotWithShape="1">
          <a:blip r:embed="rId5">
            <a:alphaModFix/>
          </a:blip>
          <a:srcRect b="0" l="0" r="0" t="0"/>
          <a:stretch/>
        </p:blipFill>
        <p:spPr>
          <a:xfrm>
            <a:off x="1828029" y="1380303"/>
            <a:ext cx="5690593" cy="3191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7"/>
          <p:cNvPicPr preferRelativeResize="0"/>
          <p:nvPr/>
        </p:nvPicPr>
        <p:blipFill rotWithShape="1">
          <a:blip r:embed="rId3">
            <a:alphaModFix/>
          </a:blip>
          <a:srcRect b="0" l="0" r="0" t="0"/>
          <a:stretch/>
        </p:blipFill>
        <p:spPr>
          <a:xfrm>
            <a:off x="4230" y="2"/>
            <a:ext cx="9135541" cy="5143500"/>
          </a:xfrm>
          <a:prstGeom prst="rect">
            <a:avLst/>
          </a:prstGeom>
          <a:noFill/>
          <a:ln>
            <a:noFill/>
          </a:ln>
        </p:spPr>
      </p:pic>
      <p:pic>
        <p:nvPicPr>
          <p:cNvPr id="284" name="Google Shape;284;p7"/>
          <p:cNvPicPr preferRelativeResize="0"/>
          <p:nvPr/>
        </p:nvPicPr>
        <p:blipFill rotWithShape="1">
          <a:blip r:embed="rId4">
            <a:alphaModFix/>
          </a:blip>
          <a:srcRect b="0" l="0" r="0" t="0"/>
          <a:stretch/>
        </p:blipFill>
        <p:spPr>
          <a:xfrm>
            <a:off x="226276" y="209004"/>
            <a:ext cx="8691450" cy="4704328"/>
          </a:xfrm>
          <a:prstGeom prst="rect">
            <a:avLst/>
          </a:prstGeom>
          <a:noFill/>
          <a:ln>
            <a:noFill/>
          </a:ln>
        </p:spPr>
      </p:pic>
      <p:pic>
        <p:nvPicPr>
          <p:cNvPr id="285" name="Google Shape;285;p7"/>
          <p:cNvPicPr preferRelativeResize="0"/>
          <p:nvPr/>
        </p:nvPicPr>
        <p:blipFill rotWithShape="1">
          <a:blip r:embed="rId5">
            <a:alphaModFix/>
          </a:blip>
          <a:srcRect b="0" l="0" r="0" t="0"/>
          <a:stretch/>
        </p:blipFill>
        <p:spPr>
          <a:xfrm>
            <a:off x="2971025" y="2138711"/>
            <a:ext cx="3201951" cy="861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1dcfd8f90cf_0_1"/>
          <p:cNvSpPr txBox="1"/>
          <p:nvPr/>
        </p:nvSpPr>
        <p:spPr>
          <a:xfrm>
            <a:off x="1897075" y="1522005"/>
            <a:ext cx="59760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Principais Props</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source</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style</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Char char="-"/>
            </a:pPr>
            <a:r>
              <a:rPr lang="en-US" sz="2000">
                <a:solidFill>
                  <a:srgbClr val="91A3AD"/>
                </a:solidFill>
              </a:rPr>
              <a:t>resizeMode (opcional)</a:t>
            </a:r>
            <a:endParaRPr sz="2000">
              <a:solidFill>
                <a:srgbClr val="91A3AD"/>
              </a:solidFil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alt (acessibilidade)</a:t>
            </a:r>
            <a:br>
              <a:rPr b="0" i="0" lang="en-US" sz="2000" u="none" cap="none" strike="noStrike">
                <a:solidFill>
                  <a:srgbClr val="91A3AD"/>
                </a:solidFill>
                <a:latin typeface="Arial"/>
                <a:ea typeface="Arial"/>
                <a:cs typeface="Arial"/>
                <a:sym typeface="Arial"/>
              </a:rPr>
            </a:br>
            <a:br>
              <a:rPr b="0" i="0" lang="en-US" sz="2000" u="none" cap="none" strike="noStrike">
                <a:solidFill>
                  <a:srgbClr val="91A3AD"/>
                </a:solidFill>
                <a:latin typeface="Arial"/>
                <a:ea typeface="Arial"/>
                <a:cs typeface="Arial"/>
                <a:sym typeface="Arial"/>
              </a:rPr>
            </a:br>
            <a:r>
              <a:rPr lang="en-US" sz="2000">
                <a:solidFill>
                  <a:srgbClr val="91A3AD"/>
                </a:solidFill>
              </a:rPr>
              <a:t>https://reactnative.dev/docs/image</a:t>
            </a:r>
            <a:endParaRPr b="0" i="0" sz="2000" u="none" cap="none" strike="noStrike">
              <a:solidFill>
                <a:srgbClr val="91A3AD"/>
              </a:solidFill>
              <a:latin typeface="Arial"/>
              <a:ea typeface="Arial"/>
              <a:cs typeface="Arial"/>
              <a:sym typeface="Arial"/>
            </a:endParaRPr>
          </a:p>
        </p:txBody>
      </p:sp>
      <p:pic>
        <p:nvPicPr>
          <p:cNvPr id="69" name="Google Shape;69;g1dcfd8f90cf_0_1"/>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70" name="Google Shape;70;g1dcfd8f90cf_0_1"/>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71" name="Google Shape;71;g1dcfd8f90cf_0_1"/>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Image</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1dd5664ab61_0_0"/>
          <p:cNvSpPr txBox="1"/>
          <p:nvPr/>
        </p:nvSpPr>
        <p:spPr>
          <a:xfrm>
            <a:off x="1897075" y="1522005"/>
            <a:ext cx="59760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resizeMode:</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cover: Uma dimensão do tamanho correto, outra maior. Mantém o ratio</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contain: Uma dimensão do tamanho correto, outra menor. Mantém o ratio</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stretch: Redimensiona a imagem para o tamanho declarado, pode mudar o ratio</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opacity</a:t>
            </a:r>
            <a:endParaRPr b="0" i="0" sz="2000" u="none" cap="none" strike="noStrike">
              <a:solidFill>
                <a:srgbClr val="91A3AD"/>
              </a:solidFill>
              <a:latin typeface="Arial"/>
              <a:ea typeface="Arial"/>
              <a:cs typeface="Arial"/>
              <a:sym typeface="Arial"/>
            </a:endParaRPr>
          </a:p>
        </p:txBody>
      </p:sp>
      <p:pic>
        <p:nvPicPr>
          <p:cNvPr id="77" name="Google Shape;77;g1dd5664ab61_0_0"/>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78" name="Google Shape;78;g1dd5664ab61_0_0"/>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79" name="Google Shape;79;g1dd5664ab61_0_0"/>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Image</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dd5664ab61_0_17"/>
          <p:cNvSpPr txBox="1"/>
          <p:nvPr/>
        </p:nvSpPr>
        <p:spPr>
          <a:xfrm>
            <a:off x="1897075" y="1302880"/>
            <a:ext cx="59760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resizeMode:</a:t>
            </a:r>
            <a:br>
              <a:rPr b="1" i="0" lang="en-US" sz="2200" u="none" cap="none" strike="noStrike">
                <a:solidFill>
                  <a:srgbClr val="91A3AD"/>
                </a:solidFill>
                <a:latin typeface="Arial"/>
                <a:ea typeface="Arial"/>
                <a:cs typeface="Arial"/>
                <a:sym typeface="Arial"/>
              </a:rPr>
            </a:br>
            <a:r>
              <a:rPr b="1" i="0" lang="en-US" sz="2200" u="none" cap="none" strike="noStrike">
                <a:solidFill>
                  <a:srgbClr val="91A3AD"/>
                </a:solidFill>
                <a:latin typeface="Arial"/>
                <a:ea typeface="Arial"/>
                <a:cs typeface="Arial"/>
                <a:sym typeface="Arial"/>
              </a:rPr>
              <a:t>cover, contain, stretch, repeat, center</a:t>
            </a:r>
            <a:endParaRPr b="0" i="0" sz="2000" u="none" cap="none" strike="noStrike">
              <a:solidFill>
                <a:srgbClr val="91A3AD"/>
              </a:solidFill>
              <a:latin typeface="Arial"/>
              <a:ea typeface="Arial"/>
              <a:cs typeface="Arial"/>
              <a:sym typeface="Arial"/>
            </a:endParaRPr>
          </a:p>
        </p:txBody>
      </p:sp>
      <p:pic>
        <p:nvPicPr>
          <p:cNvPr id="85" name="Google Shape;85;g1dd5664ab61_0_17"/>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86" name="Google Shape;86;g1dd5664ab61_0_17"/>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87" name="Google Shape;87;g1dd5664ab61_0_17"/>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Image</a:t>
            </a:r>
            <a:endParaRPr b="0" i="0" sz="3600" u="none" cap="none" strike="noStrike">
              <a:solidFill>
                <a:schemeClr val="dk1"/>
              </a:solidFill>
              <a:latin typeface="Calibri"/>
              <a:ea typeface="Calibri"/>
              <a:cs typeface="Calibri"/>
              <a:sym typeface="Calibri"/>
            </a:endParaRPr>
          </a:p>
        </p:txBody>
      </p:sp>
      <p:pic>
        <p:nvPicPr>
          <p:cNvPr id="88" name="Google Shape;88;g1dd5664ab61_0_17"/>
          <p:cNvPicPr preferRelativeResize="0"/>
          <p:nvPr/>
        </p:nvPicPr>
        <p:blipFill rotWithShape="1">
          <a:blip r:embed="rId5">
            <a:alphaModFix/>
          </a:blip>
          <a:srcRect b="0" l="0" r="0" t="0"/>
          <a:stretch/>
        </p:blipFill>
        <p:spPr>
          <a:xfrm>
            <a:off x="2041250" y="2501750"/>
            <a:ext cx="611312" cy="2266950"/>
          </a:xfrm>
          <a:prstGeom prst="rect">
            <a:avLst/>
          </a:prstGeom>
          <a:noFill/>
          <a:ln>
            <a:noFill/>
          </a:ln>
        </p:spPr>
      </p:pic>
      <p:pic>
        <p:nvPicPr>
          <p:cNvPr id="89" name="Google Shape;89;g1dd5664ab61_0_17"/>
          <p:cNvPicPr preferRelativeResize="0"/>
          <p:nvPr/>
        </p:nvPicPr>
        <p:blipFill rotWithShape="1">
          <a:blip r:embed="rId6">
            <a:alphaModFix/>
          </a:blip>
          <a:srcRect b="0" l="0" r="0" t="0"/>
          <a:stretch/>
        </p:blipFill>
        <p:spPr>
          <a:xfrm>
            <a:off x="3031074" y="2497531"/>
            <a:ext cx="611300" cy="2275394"/>
          </a:xfrm>
          <a:prstGeom prst="rect">
            <a:avLst/>
          </a:prstGeom>
          <a:noFill/>
          <a:ln>
            <a:noFill/>
          </a:ln>
        </p:spPr>
      </p:pic>
      <p:pic>
        <p:nvPicPr>
          <p:cNvPr id="90" name="Google Shape;90;g1dd5664ab61_0_17"/>
          <p:cNvPicPr preferRelativeResize="0"/>
          <p:nvPr/>
        </p:nvPicPr>
        <p:blipFill rotWithShape="1">
          <a:blip r:embed="rId7">
            <a:alphaModFix/>
          </a:blip>
          <a:srcRect b="0" l="0" r="0" t="0"/>
          <a:stretch/>
        </p:blipFill>
        <p:spPr>
          <a:xfrm>
            <a:off x="4152300" y="2497525"/>
            <a:ext cx="611300" cy="2177230"/>
          </a:xfrm>
          <a:prstGeom prst="rect">
            <a:avLst/>
          </a:prstGeom>
          <a:noFill/>
          <a:ln>
            <a:noFill/>
          </a:ln>
        </p:spPr>
      </p:pic>
      <p:pic>
        <p:nvPicPr>
          <p:cNvPr id="91" name="Google Shape;91;g1dd5664ab61_0_17"/>
          <p:cNvPicPr preferRelativeResize="0"/>
          <p:nvPr/>
        </p:nvPicPr>
        <p:blipFill rotWithShape="1">
          <a:blip r:embed="rId8">
            <a:alphaModFix/>
          </a:blip>
          <a:srcRect b="0" l="0" r="0" t="0"/>
          <a:stretch/>
        </p:blipFill>
        <p:spPr>
          <a:xfrm>
            <a:off x="5273525" y="2508687"/>
            <a:ext cx="611300" cy="2253077"/>
          </a:xfrm>
          <a:prstGeom prst="rect">
            <a:avLst/>
          </a:prstGeom>
          <a:noFill/>
          <a:ln>
            <a:noFill/>
          </a:ln>
        </p:spPr>
      </p:pic>
      <p:pic>
        <p:nvPicPr>
          <p:cNvPr id="92" name="Google Shape;92;g1dd5664ab61_0_17"/>
          <p:cNvPicPr preferRelativeResize="0"/>
          <p:nvPr/>
        </p:nvPicPr>
        <p:blipFill rotWithShape="1">
          <a:blip r:embed="rId9">
            <a:alphaModFix/>
          </a:blip>
          <a:srcRect b="0" l="0" r="0" t="0"/>
          <a:stretch/>
        </p:blipFill>
        <p:spPr>
          <a:xfrm>
            <a:off x="6263350" y="2501750"/>
            <a:ext cx="597491" cy="226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dd5664ab61_0_7"/>
          <p:cNvSpPr txBox="1"/>
          <p:nvPr/>
        </p:nvSpPr>
        <p:spPr>
          <a:xfrm>
            <a:off x="1897075" y="1522005"/>
            <a:ext cx="5976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Exemplos de source:</a:t>
            </a:r>
            <a:endParaRPr b="0" i="0" sz="2000" u="none" cap="none" strike="noStrike">
              <a:solidFill>
                <a:srgbClr val="91A3AD"/>
              </a:solidFill>
              <a:latin typeface="Arial"/>
              <a:ea typeface="Arial"/>
              <a:cs typeface="Arial"/>
              <a:sym typeface="Arial"/>
            </a:endParaRPr>
          </a:p>
        </p:txBody>
      </p:sp>
      <p:pic>
        <p:nvPicPr>
          <p:cNvPr id="98" name="Google Shape;98;g1dd5664ab61_0_7"/>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99" name="Google Shape;99;g1dd5664ab61_0_7"/>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00" name="Google Shape;100;g1dd5664ab61_0_7"/>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Image</a:t>
            </a:r>
            <a:endParaRPr b="0" i="0" sz="3600" u="none" cap="none" strike="noStrike">
              <a:solidFill>
                <a:schemeClr val="dk1"/>
              </a:solidFill>
              <a:latin typeface="Calibri"/>
              <a:ea typeface="Calibri"/>
              <a:cs typeface="Calibri"/>
              <a:sym typeface="Calibri"/>
            </a:endParaRPr>
          </a:p>
        </p:txBody>
      </p:sp>
      <p:pic>
        <p:nvPicPr>
          <p:cNvPr id="101" name="Google Shape;101;g1dd5664ab61_0_7"/>
          <p:cNvPicPr preferRelativeResize="0"/>
          <p:nvPr/>
        </p:nvPicPr>
        <p:blipFill rotWithShape="1">
          <a:blip r:embed="rId5">
            <a:alphaModFix/>
          </a:blip>
          <a:srcRect b="0" l="0" r="0" t="0"/>
          <a:stretch/>
        </p:blipFill>
        <p:spPr>
          <a:xfrm>
            <a:off x="851775" y="2388700"/>
            <a:ext cx="7440449" cy="153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dcfd8f90cf_0_9"/>
          <p:cNvSpPr txBox="1"/>
          <p:nvPr/>
        </p:nvSpPr>
        <p:spPr>
          <a:xfrm>
            <a:off x="1897075" y="1522005"/>
            <a:ext cx="59760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É um componente que funciona como um container, igual à View. Mas evita o uso do backgroundImage style para ter uma imagem no fundo.</a:t>
            </a:r>
            <a:br>
              <a:rPr b="0" i="0" lang="en-US" sz="2000" u="none" cap="none" strike="noStrike">
                <a:solidFill>
                  <a:srgbClr val="91A3AD"/>
                </a:solidFill>
                <a:latin typeface="Arial"/>
                <a:ea typeface="Arial"/>
                <a:cs typeface="Arial"/>
                <a:sym typeface="Arial"/>
              </a:rPr>
            </a:br>
            <a:r>
              <a:rPr b="0" i="0" lang="en-US" sz="2000" u="none" cap="none" strike="noStrike">
                <a:solidFill>
                  <a:srgbClr val="91A3AD"/>
                </a:solidFill>
                <a:latin typeface="Arial"/>
                <a:ea typeface="Arial"/>
                <a:cs typeface="Arial"/>
                <a:sym typeface="Arial"/>
              </a:rPr>
              <a:t>Possui props e style tanto de Image e quanto de View</a:t>
            </a:r>
            <a:endParaRPr b="0" i="0" sz="2000" u="none" cap="none" strike="noStrike">
              <a:solidFill>
                <a:srgbClr val="91A3AD"/>
              </a:solidFill>
              <a:latin typeface="Arial"/>
              <a:ea typeface="Arial"/>
              <a:cs typeface="Arial"/>
              <a:sym typeface="Arial"/>
            </a:endParaRPr>
          </a:p>
        </p:txBody>
      </p:sp>
      <p:pic>
        <p:nvPicPr>
          <p:cNvPr id="107" name="Google Shape;107;g1dcfd8f90cf_0_9"/>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08" name="Google Shape;108;g1dcfd8f90cf_0_9"/>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09" name="Google Shape;109;g1dcfd8f90cf_0_9"/>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ImageBackground</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dd5664ab61_0_30"/>
          <p:cNvSpPr txBox="1"/>
          <p:nvPr/>
        </p:nvSpPr>
        <p:spPr>
          <a:xfrm>
            <a:off x="1897075" y="1522005"/>
            <a:ext cx="5976000" cy="197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Principais Props</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As props do Image</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style</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imageStyle</a:t>
            </a:r>
            <a:endParaRPr b="0" i="0" sz="2000" u="none" cap="none" strike="noStrike">
              <a:solidFill>
                <a:srgbClr val="91A3AD"/>
              </a:solidFill>
              <a:latin typeface="Arial"/>
              <a:ea typeface="Arial"/>
              <a:cs typeface="Arial"/>
              <a:sym typeface="Arial"/>
            </a:endParaRPr>
          </a:p>
          <a:p>
            <a:pPr indent="-355600" lvl="0" marL="457200" marR="0" rtl="0" algn="l">
              <a:lnSpc>
                <a:spcPct val="100000"/>
              </a:lnSpc>
              <a:spcBef>
                <a:spcPts val="0"/>
              </a:spcBef>
              <a:spcAft>
                <a:spcPts val="0"/>
              </a:spcAft>
              <a:buClr>
                <a:srgbClr val="91A3AD"/>
              </a:buClr>
              <a:buSzPts val="2000"/>
              <a:buFont typeface="Arial"/>
              <a:buChar char="-"/>
            </a:pPr>
            <a:r>
              <a:rPr b="0" i="0" lang="en-US" sz="2000" u="none" cap="none" strike="noStrike">
                <a:solidFill>
                  <a:srgbClr val="91A3AD"/>
                </a:solidFill>
                <a:latin typeface="Arial"/>
                <a:ea typeface="Arial"/>
                <a:cs typeface="Arial"/>
                <a:sym typeface="Arial"/>
              </a:rPr>
              <a:t>imageRef</a:t>
            </a:r>
            <a:endParaRPr b="0" i="0" sz="2000" u="none" cap="none" strike="noStrike">
              <a:solidFill>
                <a:srgbClr val="91A3AD"/>
              </a:solidFill>
              <a:latin typeface="Arial"/>
              <a:ea typeface="Arial"/>
              <a:cs typeface="Arial"/>
              <a:sym typeface="Arial"/>
            </a:endParaRPr>
          </a:p>
        </p:txBody>
      </p:sp>
      <p:pic>
        <p:nvPicPr>
          <p:cNvPr id="115" name="Google Shape;115;g1dd5664ab61_0_30"/>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16" name="Google Shape;116;g1dd5664ab61_0_30"/>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17" name="Google Shape;117;g1dd5664ab61_0_30"/>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ImageBackground</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dd5664ab61_0_39"/>
          <p:cNvSpPr txBox="1"/>
          <p:nvPr/>
        </p:nvSpPr>
        <p:spPr>
          <a:xfrm>
            <a:off x="1897075" y="1522005"/>
            <a:ext cx="5976000" cy="261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200" u="none" cap="none" strike="noStrike">
                <a:solidFill>
                  <a:srgbClr val="91A3AD"/>
                </a:solidFill>
                <a:latin typeface="Arial"/>
                <a:ea typeface="Arial"/>
                <a:cs typeface="Arial"/>
                <a:sym typeface="Arial"/>
              </a:rPr>
              <a:t>Como saber as props/styles de um componente react-native?</a:t>
            </a:r>
            <a:endParaRPr b="1" i="0" sz="22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91A3A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91A3AD"/>
                </a:solidFill>
                <a:latin typeface="Arial"/>
                <a:ea typeface="Arial"/>
                <a:cs typeface="Arial"/>
                <a:sym typeface="Arial"/>
              </a:rPr>
              <a:t>Todos os componentes básicos do react-native e das principais bibliotecas são bem documentados. Basta procurar no site onde está a documentação e podemos achar essas informações além de exemplos de uso</a:t>
            </a:r>
            <a:endParaRPr b="0" i="0" sz="2000" u="none" cap="none" strike="noStrike">
              <a:solidFill>
                <a:srgbClr val="91A3AD"/>
              </a:solidFill>
              <a:latin typeface="Arial"/>
              <a:ea typeface="Arial"/>
              <a:cs typeface="Arial"/>
              <a:sym typeface="Arial"/>
            </a:endParaRPr>
          </a:p>
        </p:txBody>
      </p:sp>
      <p:pic>
        <p:nvPicPr>
          <p:cNvPr id="123" name="Google Shape;123;g1dd5664ab61_0_39"/>
          <p:cNvPicPr preferRelativeResize="0"/>
          <p:nvPr/>
        </p:nvPicPr>
        <p:blipFill rotWithShape="1">
          <a:blip r:embed="rId3">
            <a:alphaModFix/>
          </a:blip>
          <a:srcRect b="0" l="0" r="0" t="0"/>
          <a:stretch/>
        </p:blipFill>
        <p:spPr>
          <a:xfrm>
            <a:off x="263471" y="174490"/>
            <a:ext cx="2044892" cy="2397260"/>
          </a:xfrm>
          <a:prstGeom prst="rect">
            <a:avLst/>
          </a:prstGeom>
          <a:noFill/>
          <a:ln>
            <a:noFill/>
          </a:ln>
        </p:spPr>
      </p:pic>
      <p:pic>
        <p:nvPicPr>
          <p:cNvPr id="124" name="Google Shape;124;g1dd5664ab61_0_39"/>
          <p:cNvPicPr preferRelativeResize="0"/>
          <p:nvPr/>
        </p:nvPicPr>
        <p:blipFill rotWithShape="1">
          <a:blip r:embed="rId4">
            <a:alphaModFix/>
          </a:blip>
          <a:srcRect b="0" l="0" r="0" t="0"/>
          <a:stretch/>
        </p:blipFill>
        <p:spPr>
          <a:xfrm>
            <a:off x="6861784" y="2571750"/>
            <a:ext cx="2018746" cy="2397260"/>
          </a:xfrm>
          <a:prstGeom prst="rect">
            <a:avLst/>
          </a:prstGeom>
          <a:noFill/>
          <a:ln>
            <a:noFill/>
          </a:ln>
        </p:spPr>
      </p:pic>
      <p:sp>
        <p:nvSpPr>
          <p:cNvPr id="125" name="Google Shape;125;g1dd5664ab61_0_39"/>
          <p:cNvSpPr txBox="1"/>
          <p:nvPr/>
        </p:nvSpPr>
        <p:spPr>
          <a:xfrm>
            <a:off x="1897075" y="439596"/>
            <a:ext cx="49647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D265B"/>
                </a:solidFill>
                <a:latin typeface="Arial"/>
                <a:ea typeface="Arial"/>
                <a:cs typeface="Arial"/>
                <a:sym typeface="Arial"/>
              </a:rPr>
              <a:t>Relembrando a dica</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2018-06-21T14:25:56Z</dcterms:created>
  <dc:creator>Maíra Fernandes Palácios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2018-06-21T00:00:00Z</vt:filetime>
  </property>
  <property fmtid="{D5CDD505-2E9C-101B-9397-08002B2CF9AE}" pid="3" name="Creator">
    <vt:lpwstr>Google</vt:lpwstr>
  </property>
  <property fmtid="{D5CDD505-2E9C-101B-9397-08002B2CF9AE}" pid="4" name="LastSaved">
    <vt:filetime>2018-06-21T00:00:00Z</vt:filetime>
  </property>
</Properties>
</file>